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9" r:id="rId1"/>
  </p:sldMasterIdLst>
  <p:notesMasterIdLst>
    <p:notesMasterId r:id="rId16"/>
  </p:notesMasterIdLst>
  <p:sldIdLst>
    <p:sldId id="256" r:id="rId2"/>
    <p:sldId id="582" r:id="rId3"/>
    <p:sldId id="583" r:id="rId4"/>
    <p:sldId id="584" r:id="rId5"/>
    <p:sldId id="585" r:id="rId6"/>
    <p:sldId id="586" r:id="rId7"/>
    <p:sldId id="588" r:id="rId8"/>
    <p:sldId id="589" r:id="rId9"/>
    <p:sldId id="587" r:id="rId10"/>
    <p:sldId id="590" r:id="rId11"/>
    <p:sldId id="591" r:id="rId12"/>
    <p:sldId id="592" r:id="rId13"/>
    <p:sldId id="595" r:id="rId14"/>
    <p:sldId id="596" r:id="rId1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890" autoAdjust="0"/>
    <p:restoredTop sz="94565" autoAdjust="0"/>
  </p:normalViewPr>
  <p:slideViewPr>
    <p:cSldViewPr>
      <p:cViewPr>
        <p:scale>
          <a:sx n="100" d="100"/>
          <a:sy n="100" d="100"/>
        </p:scale>
        <p:origin x="-725" y="77"/>
      </p:cViewPr>
      <p:guideLst>
        <p:guide orient="horz" pos="2160"/>
        <p:guide pos="2880"/>
      </p:guideLst>
    </p:cSldViewPr>
  </p:slideViewPr>
  <p:outlineViewPr>
    <p:cViewPr>
      <p:scale>
        <a:sx n="33" d="100"/>
        <a:sy n="33" d="100"/>
      </p:scale>
      <p:origin x="0" y="39992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dirty="0"/>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dirty="0"/>
          </a:p>
        </p:txBody>
      </p:sp>
      <p:sp>
        <p:nvSpPr>
          <p:cNvPr id="344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dirty="0"/>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F41A14-6DAB-4A25-B883-B0744F95C996}" type="slidenum">
              <a:rPr lang="ru-RU"/>
              <a:pPr>
                <a:defRPr/>
              </a:pPr>
              <a:t>‹#›</a:t>
            </a:fld>
            <a:endParaRPr lang="ru-RU" dirty="0"/>
          </a:p>
        </p:txBody>
      </p:sp>
    </p:spTree>
    <p:extLst>
      <p:ext uri="{BB962C8B-B14F-4D97-AF65-F5344CB8AC3E}">
        <p14:creationId xmlns:p14="http://schemas.microsoft.com/office/powerpoint/2010/main" val="3364887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59330535-BF10-4BDB-9C62-847B86312D92}" type="slidenum">
              <a:rPr lang="ru-RU" smtClean="0"/>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0CC4033C-D08F-4C67-8CCD-2E87FD9641D9}" type="slidenum">
              <a:rPr lang="ru-RU" smtClean="0"/>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E27BF561-3DE7-4CDF-B501-C818664E0986}" type="slidenum">
              <a:rPr lang="ru-RU" smtClean="0"/>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dirty="0"/>
          </a:p>
        </p:txBody>
      </p:sp>
      <p:sp>
        <p:nvSpPr>
          <p:cNvPr id="7" name="Slide Number Placeholder 6"/>
          <p:cNvSpPr>
            <a:spLocks noGrp="1"/>
          </p:cNvSpPr>
          <p:nvPr>
            <p:ph type="sldNum" sz="quarter" idx="12"/>
          </p:nvPr>
        </p:nvSpPr>
        <p:spPr/>
        <p:txBody>
          <a:bodyPr/>
          <a:lstStyle/>
          <a:p>
            <a:pPr>
              <a:defRPr/>
            </a:pPr>
            <a:fld id="{2186CA7F-4235-481C-B465-B1E0EC9EC219}" type="slidenum">
              <a:rPr lang="ru-RU" smtClean="0"/>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dirty="0"/>
          </a:p>
        </p:txBody>
      </p:sp>
      <p:sp>
        <p:nvSpPr>
          <p:cNvPr id="9" name="Slide Number Placeholder 8"/>
          <p:cNvSpPr>
            <a:spLocks noGrp="1"/>
          </p:cNvSpPr>
          <p:nvPr>
            <p:ph type="sldNum" sz="quarter" idx="12"/>
          </p:nvPr>
        </p:nvSpPr>
        <p:spPr/>
        <p:txBody>
          <a:bodyPr/>
          <a:lstStyle/>
          <a:p>
            <a:pPr>
              <a:defRPr/>
            </a:pPr>
            <a:fld id="{E33D8D00-D72D-4E3B-AA3D-5262FFC18465}" type="slidenum">
              <a:rPr lang="ru-RU" smtClean="0"/>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endParaRPr lang="ru-RU" dirty="0"/>
          </a:p>
        </p:txBody>
      </p:sp>
      <p:sp>
        <p:nvSpPr>
          <p:cNvPr id="4" name="Footer Placeholder 3"/>
          <p:cNvSpPr>
            <a:spLocks noGrp="1"/>
          </p:cNvSpPr>
          <p:nvPr>
            <p:ph type="ftr" sz="quarter" idx="11"/>
          </p:nvPr>
        </p:nvSpPr>
        <p:spPr/>
        <p:txBody>
          <a:bodyPr/>
          <a:lstStyle/>
          <a:p>
            <a:pPr>
              <a:defRPr/>
            </a:pPr>
            <a:endParaRPr lang="ru-RU" dirty="0"/>
          </a:p>
        </p:txBody>
      </p:sp>
      <p:sp>
        <p:nvSpPr>
          <p:cNvPr id="5" name="Slide Number Placeholder 4"/>
          <p:cNvSpPr>
            <a:spLocks noGrp="1"/>
          </p:cNvSpPr>
          <p:nvPr>
            <p:ph type="sldNum" sz="quarter" idx="12"/>
          </p:nvPr>
        </p:nvSpPr>
        <p:spPr/>
        <p:txBody>
          <a:bodyPr/>
          <a:lstStyle/>
          <a:p>
            <a:pPr>
              <a:defRPr/>
            </a:pPr>
            <a:fld id="{4B53C7F0-9175-4CD2-AEDB-C61051A81FD9}" type="slidenum">
              <a:rPr lang="ru-RU" smtClean="0"/>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dirty="0"/>
          </a:p>
        </p:txBody>
      </p:sp>
      <p:sp>
        <p:nvSpPr>
          <p:cNvPr id="4" name="Slide Number Placeholder 3"/>
          <p:cNvSpPr>
            <a:spLocks noGrp="1"/>
          </p:cNvSpPr>
          <p:nvPr>
            <p:ph type="sldNum" sz="quarter" idx="12"/>
          </p:nvPr>
        </p:nvSpPr>
        <p:spPr/>
        <p:txBody>
          <a:bodyPr/>
          <a:lstStyle/>
          <a:p>
            <a:pPr>
              <a:defRPr/>
            </a:pPr>
            <a:fld id="{284A0E04-D0E7-4C11-A332-FE3D497267D3}" type="slidenum">
              <a:rPr lang="ru-RU" smtClean="0"/>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dirty="0"/>
          </a:p>
        </p:txBody>
      </p:sp>
      <p:sp>
        <p:nvSpPr>
          <p:cNvPr id="7" name="Slide Number Placeholder 6"/>
          <p:cNvSpPr>
            <a:spLocks noGrp="1"/>
          </p:cNvSpPr>
          <p:nvPr>
            <p:ph type="sldNum" sz="quarter" idx="12"/>
          </p:nvPr>
        </p:nvSpPr>
        <p:spPr/>
        <p:txBody>
          <a:bodyPr/>
          <a:lstStyle/>
          <a:p>
            <a:pPr>
              <a:defRPr/>
            </a:pPr>
            <a:fld id="{C8F256CF-B2F9-48B1-A4F3-930DC8E4D491}" type="slidenum">
              <a:rPr lang="ru-RU" smtClean="0"/>
              <a:pPr>
                <a:defRPr/>
              </a:pPr>
              <a:t>‹#›</a:t>
            </a:fld>
            <a:endParaRPr lang="ru-RU" dirty="0"/>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pPr>
              <a:defRPr/>
            </a:pPr>
            <a:endParaRPr lang="ru-RU" dirty="0"/>
          </a:p>
        </p:txBody>
      </p:sp>
      <p:sp>
        <p:nvSpPr>
          <p:cNvPr id="9" name="Slide Number Placeholder 8"/>
          <p:cNvSpPr>
            <a:spLocks noGrp="1"/>
          </p:cNvSpPr>
          <p:nvPr>
            <p:ph type="sldNum" sz="quarter" idx="11"/>
          </p:nvPr>
        </p:nvSpPr>
        <p:spPr/>
        <p:txBody>
          <a:bodyPr/>
          <a:lstStyle/>
          <a:p>
            <a:pPr>
              <a:defRPr/>
            </a:pPr>
            <a:fld id="{D788E5B9-BC70-4565-8BB5-71F7BAA0FE9D}" type="slidenum">
              <a:rPr lang="ru-RU" smtClean="0"/>
              <a:pPr>
                <a:defRPr/>
              </a:pPr>
              <a:t>‹#›</a:t>
            </a:fld>
            <a:endParaRPr lang="ru-RU" dirty="0"/>
          </a:p>
        </p:txBody>
      </p:sp>
      <p:sp>
        <p:nvSpPr>
          <p:cNvPr id="10" name="Footer Placeholder 9"/>
          <p:cNvSpPr>
            <a:spLocks noGrp="1"/>
          </p:cNvSpPr>
          <p:nvPr>
            <p:ph type="ftr" sz="quarter" idx="12"/>
          </p:nvPr>
        </p:nvSpPr>
        <p:spPr/>
        <p:txBody>
          <a:bodyPr/>
          <a:lstStyle/>
          <a:p>
            <a:pPr>
              <a:defRPr/>
            </a:pPr>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773315BC-1A18-4C76-A88B-A6D552C8A6A3}" type="slidenum">
              <a:rPr lang="ru-RU" smtClean="0"/>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08A394E9-E30E-497B-9075-A055829554FA}" type="slidenum">
              <a:rPr lang="ru-RU" smtClean="0"/>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DCCAA0A2-AE24-41D9-83DC-ED164C579F59}" type="slidenum">
              <a:rPr lang="ru-RU" smtClean="0"/>
              <a:pPr>
                <a:defRPr/>
              </a:pPr>
              <a:t>‹#›</a:t>
            </a:fld>
            <a:endParaRPr lang="ru-RU"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ru-RU"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ru-RU" dirty="0"/>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a:xfrm>
            <a:off x="467544" y="1268760"/>
            <a:ext cx="7560840" cy="2448272"/>
          </a:xfrm>
        </p:spPr>
        <p:txBody>
          <a:bodyPr>
            <a:noAutofit/>
          </a:bodyPr>
          <a:lstStyle/>
          <a:p>
            <a:pPr algn="ctr">
              <a:defRPr/>
            </a:pPr>
            <a:r>
              <a:rPr lang="en-US" sz="48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Module</a:t>
            </a:r>
            <a:r>
              <a:rPr lang="ru-RU" sz="48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 1</a:t>
            </a:r>
          </a:p>
          <a:p>
            <a:pPr algn="ctr">
              <a:defRPr/>
            </a:pPr>
            <a:r>
              <a:rPr lang="en-US" sz="48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Project management</a:t>
            </a:r>
          </a:p>
          <a:p>
            <a:pPr algn="ctr">
              <a:defRPr/>
            </a:pPr>
            <a:endParaRPr lang="ru-RU" sz="48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ctr">
              <a:defRPr/>
            </a:pPr>
            <a:endParaRPr lang="ru-RU" sz="48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endParaRPr>
          </a:p>
          <a:p>
            <a:pPr algn="ctr">
              <a:defRPr/>
            </a:pPr>
            <a:r>
              <a:rPr lang="en-US" sz="48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Part</a:t>
            </a:r>
            <a:r>
              <a:rPr lang="ru-RU" sz="48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 5</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500034" y="285728"/>
            <a:ext cx="7620000" cy="1143000"/>
          </a:xfrm>
        </p:spPr>
        <p:txBody>
          <a:bodyPr/>
          <a:lstStyle/>
          <a:p>
            <a:r>
              <a:rPr lang="en-US" sz="4200" b="1" dirty="0" smtClean="0">
                <a:latin typeface="+mn-lt"/>
              </a:rPr>
              <a:t>Project Cost Management</a:t>
            </a:r>
            <a:endParaRPr lang="ru-RU" sz="4200" b="1" dirty="0">
              <a:latin typeface="+mn-lt"/>
            </a:endParaRPr>
          </a:p>
        </p:txBody>
      </p:sp>
      <p:pic>
        <p:nvPicPr>
          <p:cNvPr id="4" name="Рисунок 3" descr="Screenshot_32.jpg"/>
          <p:cNvPicPr>
            <a:picLocks noChangeAspect="1"/>
          </p:cNvPicPr>
          <p:nvPr/>
        </p:nvPicPr>
        <p:blipFill>
          <a:blip r:embed="rId2"/>
          <a:stretch>
            <a:fillRect/>
          </a:stretch>
        </p:blipFill>
        <p:spPr>
          <a:xfrm>
            <a:off x="1000100" y="1428736"/>
            <a:ext cx="6811568" cy="5072098"/>
          </a:xfrm>
          <a:prstGeom prst="rect">
            <a:avLst/>
          </a:prstGeom>
        </p:spPr>
      </p:pic>
    </p:spTree>
    <p:extLst>
      <p:ext uri="{BB962C8B-B14F-4D97-AF65-F5344CB8AC3E}">
        <p14:creationId xmlns:p14="http://schemas.microsoft.com/office/powerpoint/2010/main" val="97544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agroconsalt.by/images/sampledata/photo/ocenka_imushestv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0577"/>
          <a:stretch/>
        </p:blipFill>
        <p:spPr bwMode="auto">
          <a:xfrm>
            <a:off x="5429201" y="188640"/>
            <a:ext cx="2856134" cy="2613226"/>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500034" y="1285860"/>
            <a:ext cx="7620000" cy="1143000"/>
          </a:xfrm>
        </p:spPr>
        <p:txBody>
          <a:bodyPr/>
          <a:lstStyle/>
          <a:p>
            <a:r>
              <a:rPr lang="en-US" sz="4200" b="1" dirty="0" smtClean="0">
                <a:latin typeface="+mn-lt"/>
              </a:rPr>
              <a:t/>
            </a:r>
            <a:br>
              <a:rPr lang="en-US" sz="4200" b="1" dirty="0" smtClean="0">
                <a:latin typeface="+mn-lt"/>
              </a:rPr>
            </a:br>
            <a:r>
              <a:rPr lang="en-US" sz="4200" b="1" dirty="0" smtClean="0">
                <a:latin typeface="+mn-lt"/>
              </a:rPr>
              <a:t>Estimate Costs</a:t>
            </a:r>
            <a:endParaRPr lang="ru-RU" sz="4200" b="1" dirty="0">
              <a:latin typeface="+mn-lt"/>
            </a:endParaRPr>
          </a:p>
        </p:txBody>
      </p:sp>
      <p:sp>
        <p:nvSpPr>
          <p:cNvPr id="3" name="Объект 2"/>
          <p:cNvSpPr>
            <a:spLocks noGrp="1"/>
          </p:cNvSpPr>
          <p:nvPr>
            <p:ph idx="1"/>
          </p:nvPr>
        </p:nvSpPr>
        <p:spPr>
          <a:xfrm>
            <a:off x="470059" y="2620181"/>
            <a:ext cx="7620000" cy="1008112"/>
          </a:xfrm>
        </p:spPr>
        <p:txBody>
          <a:bodyPr>
            <a:normAutofit/>
          </a:bodyPr>
          <a:lstStyle/>
          <a:p>
            <a:pPr marL="114300" indent="0" algn="just">
              <a:buNone/>
            </a:pPr>
            <a:r>
              <a:rPr lang="ru-RU" sz="2600" dirty="0" smtClean="0"/>
              <a:t>- </a:t>
            </a:r>
            <a:r>
              <a:rPr lang="en-US" sz="2600" dirty="0" smtClean="0"/>
              <a:t>Determination of the approximate cost of resources needed to complete the project</a:t>
            </a:r>
            <a:endParaRPr lang="ru-RU" sz="2600" dirty="0"/>
          </a:p>
        </p:txBody>
      </p:sp>
      <p:sp>
        <p:nvSpPr>
          <p:cNvPr id="5" name="Заголовок 1"/>
          <p:cNvSpPr txBox="1">
            <a:spLocks/>
          </p:cNvSpPr>
          <p:nvPr/>
        </p:nvSpPr>
        <p:spPr>
          <a:xfrm>
            <a:off x="480403" y="3628293"/>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fontAlgn="auto">
              <a:spcAft>
                <a:spcPts val="0"/>
              </a:spcAft>
            </a:pPr>
            <a:r>
              <a:rPr lang="en-US" sz="4200" b="1" dirty="0" err="1" smtClean="0">
                <a:latin typeface="+mn-lt"/>
              </a:rPr>
              <a:t>Determing</a:t>
            </a:r>
            <a:r>
              <a:rPr lang="en-US" sz="4200" b="1" dirty="0" smtClean="0">
                <a:latin typeface="+mn-lt"/>
              </a:rPr>
              <a:t> Budget</a:t>
            </a:r>
            <a:endParaRPr lang="ru-RU" sz="4200" b="1" dirty="0">
              <a:latin typeface="+mn-lt"/>
            </a:endParaRPr>
          </a:p>
        </p:txBody>
      </p:sp>
      <p:sp>
        <p:nvSpPr>
          <p:cNvPr id="6" name="Объект 2"/>
          <p:cNvSpPr txBox="1">
            <a:spLocks/>
          </p:cNvSpPr>
          <p:nvPr/>
        </p:nvSpPr>
        <p:spPr>
          <a:xfrm>
            <a:off x="467544" y="5068453"/>
            <a:ext cx="7620000" cy="1329606"/>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lgn="just" fontAlgn="auto">
              <a:spcAft>
                <a:spcPts val="0"/>
              </a:spcAft>
              <a:buNone/>
            </a:pPr>
            <a:r>
              <a:rPr lang="ru-RU" sz="2600" dirty="0" smtClean="0"/>
              <a:t>- </a:t>
            </a:r>
            <a:r>
              <a:rPr lang="en-US" sz="2600" dirty="0" smtClean="0"/>
              <a:t>Summation of estimates of the cost of individual operations or work packages and the formation of a base plan for the cost</a:t>
            </a:r>
            <a:endParaRPr lang="ru-RU" sz="2600" dirty="0"/>
          </a:p>
        </p:txBody>
      </p:sp>
    </p:spTree>
    <p:extLst>
      <p:ext uri="{BB962C8B-B14F-4D97-AF65-F5344CB8AC3E}">
        <p14:creationId xmlns:p14="http://schemas.microsoft.com/office/powerpoint/2010/main" val="3330687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Screenshot_33.jpg"/>
          <p:cNvPicPr>
            <a:picLocks noChangeAspect="1"/>
          </p:cNvPicPr>
          <p:nvPr/>
        </p:nvPicPr>
        <p:blipFill>
          <a:blip r:embed="rId2"/>
          <a:stretch>
            <a:fillRect/>
          </a:stretch>
        </p:blipFill>
        <p:spPr>
          <a:xfrm>
            <a:off x="500034" y="785794"/>
            <a:ext cx="7747810" cy="5286412"/>
          </a:xfrm>
          <a:prstGeom prst="rect">
            <a:avLst/>
          </a:prstGeom>
        </p:spPr>
      </p:pic>
    </p:spTree>
    <p:extLst>
      <p:ext uri="{BB962C8B-B14F-4D97-AF65-F5344CB8AC3E}">
        <p14:creationId xmlns:p14="http://schemas.microsoft.com/office/powerpoint/2010/main" val="236547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7158" y="642918"/>
            <a:ext cx="8001056" cy="5447645"/>
          </a:xfrm>
          <a:prstGeom prst="rect">
            <a:avLst/>
          </a:prstGeom>
          <a:noFill/>
        </p:spPr>
        <p:txBody>
          <a:bodyPr wrap="square" rtlCol="0">
            <a:spAutoFit/>
          </a:bodyPr>
          <a:lstStyle/>
          <a:p>
            <a:pPr algn="ctr"/>
            <a:r>
              <a:rPr lang="en-US" sz="4000" b="1" dirty="0" smtClean="0">
                <a:solidFill>
                  <a:schemeClr val="bg2">
                    <a:lumMod val="50000"/>
                  </a:schemeClr>
                </a:solidFill>
              </a:rPr>
              <a:t>Reserve analysis</a:t>
            </a:r>
          </a:p>
          <a:p>
            <a:endParaRPr lang="en-US" sz="2800" dirty="0" smtClean="0"/>
          </a:p>
          <a:p>
            <a:r>
              <a:rPr lang="en-US" sz="2800" dirty="0" smtClean="0">
                <a:solidFill>
                  <a:srgbClr val="FF0000"/>
                </a:solidFill>
              </a:rPr>
              <a:t>Contingency </a:t>
            </a:r>
            <a:r>
              <a:rPr lang="en-US" sz="2800" dirty="0" err="1" smtClean="0">
                <a:solidFill>
                  <a:srgbClr val="FF0000"/>
                </a:solidFill>
              </a:rPr>
              <a:t>reseves</a:t>
            </a:r>
            <a:r>
              <a:rPr lang="en-US" sz="2800" dirty="0" smtClean="0">
                <a:solidFill>
                  <a:srgbClr val="FF0000"/>
                </a:solidFill>
              </a:rPr>
              <a:t> </a:t>
            </a:r>
            <a:r>
              <a:rPr lang="en-US" sz="2800" dirty="0" smtClean="0"/>
              <a:t>- cash within the base plan for the cost allocated for the identified risks taken, for which possible response measures have been developed to reduce them</a:t>
            </a:r>
          </a:p>
          <a:p>
            <a:endParaRPr lang="en-US" sz="2800" dirty="0" smtClean="0"/>
          </a:p>
          <a:p>
            <a:r>
              <a:rPr lang="en-US" sz="2800" dirty="0" smtClean="0">
                <a:solidFill>
                  <a:srgbClr val="FF0000"/>
                </a:solidFill>
              </a:rPr>
              <a:t>Management reserves </a:t>
            </a:r>
            <a:r>
              <a:rPr lang="en-US" sz="2800" dirty="0" smtClean="0"/>
              <a:t>are the sum of the project budget reserved for management control purposes. It is not part of the basic project plan at cost, but the overall project budget may be included.</a:t>
            </a:r>
            <a:endParaRPr lang="ru-RU" sz="2800" dirty="0"/>
          </a:p>
        </p:txBody>
      </p:sp>
    </p:spTree>
    <p:extLst>
      <p:ext uri="{BB962C8B-B14F-4D97-AF65-F5344CB8AC3E}">
        <p14:creationId xmlns:p14="http://schemas.microsoft.com/office/powerpoint/2010/main" val="15017641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Screenshot_34.jpg"/>
          <p:cNvPicPr>
            <a:picLocks noChangeAspect="1"/>
          </p:cNvPicPr>
          <p:nvPr/>
        </p:nvPicPr>
        <p:blipFill>
          <a:blip r:embed="rId2"/>
          <a:stretch>
            <a:fillRect/>
          </a:stretch>
        </p:blipFill>
        <p:spPr>
          <a:xfrm>
            <a:off x="0" y="1571612"/>
            <a:ext cx="8066595" cy="4857784"/>
          </a:xfrm>
          <a:prstGeom prst="rect">
            <a:avLst/>
          </a:prstGeom>
        </p:spPr>
      </p:pic>
      <p:pic>
        <p:nvPicPr>
          <p:cNvPr id="5124" name="Picture 4" descr="http://116almet.ru/sites/116kzn.ru/files/styles/news-img-full/public/2015/12/V-Omskom-regione-prinyali-defic.jpg?itok=PW8dyod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571480"/>
            <a:ext cx="3419872" cy="2277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627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428604"/>
            <a:ext cx="7429552" cy="830997"/>
          </a:xfrm>
          <a:prstGeom prst="rect">
            <a:avLst/>
          </a:prstGeom>
          <a:noFill/>
        </p:spPr>
        <p:txBody>
          <a:bodyPr wrap="square" rtlCol="0">
            <a:spAutoFit/>
          </a:bodyPr>
          <a:lstStyle/>
          <a:p>
            <a:r>
              <a:rPr lang="en-US" sz="2400" b="1" dirty="0" smtClean="0">
                <a:solidFill>
                  <a:schemeClr val="bg2">
                    <a:lumMod val="50000"/>
                  </a:schemeClr>
                </a:solidFill>
              </a:rPr>
              <a:t>Baseline Costing Plan, Requirements and Funding Requirements</a:t>
            </a:r>
            <a:endParaRPr lang="ru-RU" sz="2400" b="1" dirty="0">
              <a:solidFill>
                <a:schemeClr val="bg2">
                  <a:lumMod val="50000"/>
                </a:schemeClr>
              </a:solidFill>
            </a:endParaRPr>
          </a:p>
        </p:txBody>
      </p:sp>
      <p:pic>
        <p:nvPicPr>
          <p:cNvPr id="4" name="Рисунок 3" descr="Screenshot_35.jpg"/>
          <p:cNvPicPr>
            <a:picLocks noChangeAspect="1"/>
          </p:cNvPicPr>
          <p:nvPr/>
        </p:nvPicPr>
        <p:blipFill>
          <a:blip r:embed="rId2"/>
          <a:stretch>
            <a:fillRect/>
          </a:stretch>
        </p:blipFill>
        <p:spPr>
          <a:xfrm>
            <a:off x="482580" y="1571612"/>
            <a:ext cx="7737474" cy="4500594"/>
          </a:xfrm>
          <a:prstGeom prst="rect">
            <a:avLst/>
          </a:prstGeom>
        </p:spPr>
      </p:pic>
    </p:spTree>
    <p:extLst>
      <p:ext uri="{BB962C8B-B14F-4D97-AF65-F5344CB8AC3E}">
        <p14:creationId xmlns:p14="http://schemas.microsoft.com/office/powerpoint/2010/main" val="3700218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457200" y="274638"/>
            <a:ext cx="7620000" cy="850106"/>
          </a:xfrm>
        </p:spPr>
        <p:txBody>
          <a:bodyPr/>
          <a:lstStyle/>
          <a:p>
            <a:r>
              <a:rPr lang="en-US" sz="4200" b="1" dirty="0" smtClean="0">
                <a:latin typeface="+mn-lt"/>
              </a:rPr>
              <a:t>Project Budget (by operations)</a:t>
            </a:r>
            <a:endParaRPr lang="ru-RU" sz="3200" b="1" dirty="0">
              <a:latin typeface="+mn-lt"/>
            </a:endParaRPr>
          </a:p>
        </p:txBody>
      </p:sp>
      <p:pic>
        <p:nvPicPr>
          <p:cNvPr id="4" name="Рисунок 3" descr="Screenshot_36.jpg"/>
          <p:cNvPicPr>
            <a:picLocks noChangeAspect="1"/>
          </p:cNvPicPr>
          <p:nvPr/>
        </p:nvPicPr>
        <p:blipFill>
          <a:blip r:embed="rId2"/>
          <a:stretch>
            <a:fillRect/>
          </a:stretch>
        </p:blipFill>
        <p:spPr>
          <a:xfrm>
            <a:off x="571472" y="1357298"/>
            <a:ext cx="7589620" cy="4929222"/>
          </a:xfrm>
          <a:prstGeom prst="rect">
            <a:avLst/>
          </a:prstGeom>
        </p:spPr>
      </p:pic>
    </p:spTree>
    <p:extLst>
      <p:ext uri="{BB962C8B-B14F-4D97-AF65-F5344CB8AC3E}">
        <p14:creationId xmlns:p14="http://schemas.microsoft.com/office/powerpoint/2010/main" val="1775668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599559024"/>
              </p:ext>
            </p:extLst>
          </p:nvPr>
        </p:nvGraphicFramePr>
        <p:xfrm>
          <a:off x="270756" y="1124744"/>
          <a:ext cx="7992888" cy="5029992"/>
        </p:xfrm>
        <a:graphic>
          <a:graphicData uri="http://schemas.openxmlformats.org/drawingml/2006/table">
            <a:tbl>
              <a:tblPr firstRow="1" firstCol="1" bandRow="1">
                <a:tableStyleId>{5C22544A-7EE6-4342-B048-85BDC9FD1C3A}</a:tableStyleId>
              </a:tblPr>
              <a:tblGrid>
                <a:gridCol w="481245"/>
                <a:gridCol w="4540079"/>
                <a:gridCol w="1152128"/>
                <a:gridCol w="1819436"/>
              </a:tblGrid>
              <a:tr h="524178">
                <a:tc>
                  <a:txBody>
                    <a:bodyPr/>
                    <a:lstStyle/>
                    <a:p>
                      <a:pPr algn="ctr">
                        <a:spcAft>
                          <a:spcPts val="0"/>
                        </a:spcAft>
                      </a:pPr>
                      <a:r>
                        <a:rPr lang="ru-RU" sz="2000" b="1" dirty="0">
                          <a:solidFill>
                            <a:schemeClr val="bg1"/>
                          </a:solidFill>
                          <a:effectLst/>
                          <a:latin typeface="+mn-lt"/>
                        </a:rPr>
                        <a:t>№</a:t>
                      </a:r>
                      <a:endParaRPr lang="ru-RU" sz="2000" b="1" dirty="0">
                        <a:solidFill>
                          <a:schemeClr val="bg1"/>
                        </a:solidFill>
                        <a:effectLst/>
                        <a:latin typeface="+mn-lt"/>
                        <a:ea typeface="Times New Roman"/>
                      </a:endParaRPr>
                    </a:p>
                  </a:txBody>
                  <a:tcPr marL="68580" marR="68580" marT="0" marB="0" anchor="ctr"/>
                </a:tc>
                <a:tc>
                  <a:txBody>
                    <a:bodyPr/>
                    <a:lstStyle/>
                    <a:p>
                      <a:pPr algn="ctr">
                        <a:spcAft>
                          <a:spcPts val="0"/>
                        </a:spcAft>
                      </a:pPr>
                      <a:r>
                        <a:rPr lang="en-US" sz="2000" b="1" dirty="0" smtClean="0">
                          <a:solidFill>
                            <a:schemeClr val="bg1"/>
                          </a:solidFill>
                          <a:effectLst/>
                          <a:latin typeface="+mn-lt"/>
                        </a:rPr>
                        <a:t>Naming of expenditures</a:t>
                      </a:r>
                      <a:endParaRPr lang="ru-RU" sz="2000" b="1" dirty="0">
                        <a:solidFill>
                          <a:schemeClr val="bg1"/>
                        </a:solidFill>
                        <a:effectLst/>
                        <a:latin typeface="+mn-lt"/>
                        <a:ea typeface="Times New Roman"/>
                      </a:endParaRPr>
                    </a:p>
                  </a:txBody>
                  <a:tcPr marL="68580" marR="68580" marT="0" marB="0"/>
                </a:tc>
                <a:tc>
                  <a:txBody>
                    <a:bodyPr/>
                    <a:lstStyle/>
                    <a:p>
                      <a:pPr algn="ctr">
                        <a:spcAft>
                          <a:spcPts val="0"/>
                        </a:spcAft>
                      </a:pPr>
                      <a:r>
                        <a:rPr lang="en-US" sz="2000" b="1" dirty="0" smtClean="0">
                          <a:solidFill>
                            <a:schemeClr val="bg1"/>
                          </a:solidFill>
                          <a:effectLst/>
                          <a:latin typeface="+mn-lt"/>
                        </a:rPr>
                        <a:t>Price,</a:t>
                      </a:r>
                    </a:p>
                    <a:p>
                      <a:pPr algn="ctr">
                        <a:spcAft>
                          <a:spcPts val="0"/>
                        </a:spcAft>
                      </a:pPr>
                      <a:r>
                        <a:rPr lang="ru-RU" sz="2000" b="1" dirty="0" smtClean="0">
                          <a:solidFill>
                            <a:schemeClr val="bg1"/>
                          </a:solidFill>
                          <a:effectLst/>
                          <a:latin typeface="+mn-lt"/>
                          <a:ea typeface="Times New Roman"/>
                        </a:rPr>
                        <a:t>1000</a:t>
                      </a:r>
                      <a:r>
                        <a:rPr lang="ru-RU" sz="2000" b="1" baseline="0" dirty="0" smtClean="0">
                          <a:solidFill>
                            <a:schemeClr val="bg1"/>
                          </a:solidFill>
                          <a:effectLst/>
                          <a:latin typeface="+mn-lt"/>
                          <a:ea typeface="Times New Roman"/>
                        </a:rPr>
                        <a:t> т</a:t>
                      </a:r>
                      <a:r>
                        <a:rPr lang="en-US" sz="2000" b="1" baseline="0" dirty="0" smtClean="0">
                          <a:solidFill>
                            <a:schemeClr val="bg1"/>
                          </a:solidFill>
                          <a:effectLst/>
                          <a:latin typeface="+mn-lt"/>
                          <a:ea typeface="Times New Roman"/>
                        </a:rPr>
                        <a:t>g</a:t>
                      </a:r>
                      <a:endParaRPr lang="ru-RU" sz="2000" b="1" dirty="0">
                        <a:solidFill>
                          <a:schemeClr val="bg1"/>
                        </a:solidFill>
                        <a:effectLst/>
                        <a:latin typeface="+mn-lt"/>
                        <a:ea typeface="Times New Roman"/>
                      </a:endParaRPr>
                    </a:p>
                  </a:txBody>
                  <a:tcPr marL="68580" marR="68580" marT="0" marB="0"/>
                </a:tc>
                <a:tc>
                  <a:txBody>
                    <a:bodyPr/>
                    <a:lstStyle/>
                    <a:p>
                      <a:pPr algn="ctr">
                        <a:spcAft>
                          <a:spcPts val="0"/>
                        </a:spcAft>
                      </a:pPr>
                      <a:r>
                        <a:rPr lang="en-US" sz="2000" b="1" dirty="0" smtClean="0">
                          <a:solidFill>
                            <a:schemeClr val="bg1"/>
                          </a:solidFill>
                          <a:effectLst/>
                          <a:latin typeface="+mn-lt"/>
                        </a:rPr>
                        <a:t>Justification</a:t>
                      </a:r>
                      <a:r>
                        <a:rPr lang="kk-KZ" sz="2000" b="1" dirty="0" smtClean="0">
                          <a:solidFill>
                            <a:schemeClr val="bg1"/>
                          </a:solidFill>
                          <a:effectLst/>
                          <a:latin typeface="+mn-lt"/>
                        </a:rPr>
                        <a:t> </a:t>
                      </a:r>
                      <a:endParaRPr lang="ru-RU" sz="2000" b="1" dirty="0">
                        <a:solidFill>
                          <a:schemeClr val="bg1"/>
                        </a:solidFill>
                        <a:effectLst/>
                        <a:latin typeface="+mn-lt"/>
                      </a:endParaRPr>
                    </a:p>
                  </a:txBody>
                  <a:tcPr marL="68580" marR="68580" marT="0" marB="0"/>
                </a:tc>
              </a:tr>
              <a:tr h="267907">
                <a:tc>
                  <a:txBody>
                    <a:bodyPr/>
                    <a:lstStyle/>
                    <a:p>
                      <a:pPr algn="ctr">
                        <a:spcAft>
                          <a:spcPts val="0"/>
                        </a:spcAft>
                      </a:pPr>
                      <a:r>
                        <a:rPr lang="ru-RU" sz="2000" b="1" dirty="0">
                          <a:solidFill>
                            <a:schemeClr val="bg1"/>
                          </a:solidFill>
                          <a:effectLst/>
                          <a:latin typeface="+mn-lt"/>
                        </a:rPr>
                        <a:t>1</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Payroll fund</a:t>
                      </a: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endParaRPr lang="ru-RU" sz="2000" b="1" dirty="0">
                        <a:solidFill>
                          <a:schemeClr val="tx1"/>
                        </a:solidFill>
                        <a:effectLst/>
                        <a:latin typeface="+mn-lt"/>
                        <a:ea typeface="Times New Roman"/>
                      </a:endParaRPr>
                    </a:p>
                  </a:txBody>
                  <a:tcPr marL="68580" marR="68580" marT="0" marB="0"/>
                </a:tc>
                <a:tc>
                  <a:txBody>
                    <a:bodyPr/>
                    <a:lstStyle/>
                    <a:p>
                      <a:pPr algn="r">
                        <a:spcAft>
                          <a:spcPts val="0"/>
                        </a:spcAft>
                      </a:pPr>
                      <a:endParaRPr lang="ru-RU" sz="2000" b="1" i="1" dirty="0">
                        <a:solidFill>
                          <a:schemeClr val="tx1"/>
                        </a:solidFill>
                        <a:effectLst/>
                        <a:latin typeface="+mn-lt"/>
                        <a:ea typeface="Times New Roman"/>
                      </a:endParaRPr>
                    </a:p>
                  </a:txBody>
                  <a:tcPr marL="68580" marR="68580" marT="0" marB="0"/>
                </a:tc>
              </a:tr>
              <a:tr h="257160">
                <a:tc>
                  <a:txBody>
                    <a:bodyPr/>
                    <a:lstStyle/>
                    <a:p>
                      <a:pPr algn="ctr">
                        <a:spcAft>
                          <a:spcPts val="0"/>
                        </a:spcAft>
                      </a:pPr>
                      <a:r>
                        <a:rPr lang="ru-RU" sz="2000" b="1" dirty="0">
                          <a:solidFill>
                            <a:schemeClr val="bg1"/>
                          </a:solidFill>
                          <a:effectLst/>
                          <a:latin typeface="+mn-lt"/>
                        </a:rPr>
                        <a:t>2</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Travel expenses</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r">
                        <a:spcAft>
                          <a:spcPts val="0"/>
                        </a:spcAft>
                      </a:pPr>
                      <a:endParaRPr lang="ru-RU" sz="2000" b="1" i="1" dirty="0">
                        <a:solidFill>
                          <a:schemeClr val="tx1"/>
                        </a:solidFill>
                        <a:effectLst/>
                        <a:latin typeface="+mn-lt"/>
                        <a:ea typeface="Times New Roman"/>
                      </a:endParaRPr>
                    </a:p>
                  </a:txBody>
                  <a:tcPr marL="68580" marR="68580" marT="0" marB="0"/>
                </a:tc>
              </a:tr>
              <a:tr h="309046">
                <a:tc>
                  <a:txBody>
                    <a:bodyPr/>
                    <a:lstStyle/>
                    <a:p>
                      <a:pPr algn="ctr">
                        <a:spcAft>
                          <a:spcPts val="0"/>
                        </a:spcAft>
                      </a:pPr>
                      <a:r>
                        <a:rPr lang="ru-RU" sz="2000" b="1" dirty="0">
                          <a:solidFill>
                            <a:schemeClr val="bg1"/>
                          </a:solidFill>
                          <a:effectLst/>
                          <a:latin typeface="+mn-lt"/>
                        </a:rPr>
                        <a:t>3</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Supply, installation of equipment and software</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r h="216223">
                <a:tc>
                  <a:txBody>
                    <a:bodyPr/>
                    <a:lstStyle/>
                    <a:p>
                      <a:pPr algn="ctr">
                        <a:spcAft>
                          <a:spcPts val="0"/>
                        </a:spcAft>
                      </a:pPr>
                      <a:r>
                        <a:rPr lang="ru-RU" sz="2000" b="1" dirty="0">
                          <a:solidFill>
                            <a:schemeClr val="bg1"/>
                          </a:solidFill>
                          <a:effectLst/>
                          <a:latin typeface="+mn-lt"/>
                        </a:rPr>
                        <a:t>4</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Consumables</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r h="260415">
                <a:tc>
                  <a:txBody>
                    <a:bodyPr/>
                    <a:lstStyle/>
                    <a:p>
                      <a:pPr algn="ctr">
                        <a:spcAft>
                          <a:spcPts val="0"/>
                        </a:spcAft>
                      </a:pPr>
                      <a:r>
                        <a:rPr lang="ru-RU" sz="2000" b="1" dirty="0">
                          <a:solidFill>
                            <a:schemeClr val="bg1"/>
                          </a:solidFill>
                          <a:effectLst/>
                          <a:latin typeface="+mn-lt"/>
                        </a:rPr>
                        <a:t>5</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Services / works of third parties</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r>
                        <a:rPr lang="kk-KZ"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r h="262088">
                <a:tc>
                  <a:txBody>
                    <a:bodyPr/>
                    <a:lstStyle/>
                    <a:p>
                      <a:pPr algn="ctr">
                        <a:spcAft>
                          <a:spcPts val="0"/>
                        </a:spcAft>
                      </a:pPr>
                      <a:r>
                        <a:rPr lang="ru-RU" sz="2000" b="1" dirty="0">
                          <a:solidFill>
                            <a:schemeClr val="bg1"/>
                          </a:solidFill>
                          <a:effectLst/>
                          <a:latin typeface="+mn-lt"/>
                        </a:rPr>
                        <a:t>6</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Rent</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r h="457992">
                <a:tc>
                  <a:txBody>
                    <a:bodyPr/>
                    <a:lstStyle/>
                    <a:p>
                      <a:pPr algn="ctr">
                        <a:spcAft>
                          <a:spcPts val="0"/>
                        </a:spcAft>
                      </a:pPr>
                      <a:r>
                        <a:rPr lang="ru-RU" sz="2000" b="1" dirty="0">
                          <a:solidFill>
                            <a:schemeClr val="bg1"/>
                          </a:solidFill>
                          <a:effectLst/>
                          <a:latin typeface="+mn-lt"/>
                        </a:rPr>
                        <a:t>7</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Intellectual property protection</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r h="262088">
                <a:tc>
                  <a:txBody>
                    <a:bodyPr/>
                    <a:lstStyle/>
                    <a:p>
                      <a:pPr algn="ctr">
                        <a:spcAft>
                          <a:spcPts val="0"/>
                        </a:spcAft>
                      </a:pPr>
                      <a:r>
                        <a:rPr lang="ru-RU" sz="2000" b="1" dirty="0">
                          <a:solidFill>
                            <a:schemeClr val="bg1"/>
                          </a:solidFill>
                          <a:effectLst/>
                          <a:latin typeface="+mn-lt"/>
                        </a:rPr>
                        <a:t>8</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Tax liabilities</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spcBef>
                          <a:spcPts val="1000"/>
                        </a:spcBef>
                        <a:spcAft>
                          <a:spcPts val="0"/>
                        </a:spcAft>
                      </a:pPr>
                      <a:r>
                        <a:rPr lang="kk-KZ" sz="2000" b="1" dirty="0">
                          <a:solidFill>
                            <a:schemeClr val="tx1"/>
                          </a:solidFill>
                          <a:effectLst/>
                          <a:latin typeface="+mn-lt"/>
                        </a:rPr>
                        <a:t> </a:t>
                      </a:r>
                      <a:endParaRPr lang="ru-RU" sz="2000" b="1" dirty="0">
                        <a:solidFill>
                          <a:schemeClr val="tx1"/>
                        </a:solidFill>
                        <a:effectLst/>
                        <a:latin typeface="+mn-lt"/>
                        <a:ea typeface="Times New Roman"/>
                        <a:cs typeface="Times New Roman"/>
                      </a:endParaRPr>
                    </a:p>
                  </a:txBody>
                  <a:tcPr marL="68580" marR="68580" marT="0" marB="0"/>
                </a:tc>
              </a:tr>
              <a:tr h="262088">
                <a:tc>
                  <a:txBody>
                    <a:bodyPr/>
                    <a:lstStyle/>
                    <a:p>
                      <a:pPr algn="ctr">
                        <a:spcAft>
                          <a:spcPts val="0"/>
                        </a:spcAft>
                      </a:pPr>
                      <a:r>
                        <a:rPr lang="ru-RU" sz="2000" b="1" dirty="0">
                          <a:solidFill>
                            <a:schemeClr val="bg1"/>
                          </a:solidFill>
                          <a:effectLst/>
                          <a:latin typeface="+mn-lt"/>
                        </a:rPr>
                        <a:t>9</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Banking services</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r h="262088">
                <a:tc>
                  <a:txBody>
                    <a:bodyPr/>
                    <a:lstStyle/>
                    <a:p>
                      <a:pPr algn="ctr">
                        <a:spcAft>
                          <a:spcPts val="0"/>
                        </a:spcAft>
                      </a:pPr>
                      <a:r>
                        <a:rPr lang="ru-RU" sz="2000" b="1" dirty="0">
                          <a:solidFill>
                            <a:schemeClr val="bg1"/>
                          </a:solidFill>
                          <a:effectLst/>
                          <a:latin typeface="+mn-lt"/>
                        </a:rPr>
                        <a:t>10</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rPr>
                        <a:t>Marketing services</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r>
                        <a:rPr lang="kk-KZ"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r h="262088">
                <a:tc>
                  <a:txBody>
                    <a:bodyPr/>
                    <a:lstStyle/>
                    <a:p>
                      <a:pPr algn="ctr">
                        <a:spcAft>
                          <a:spcPts val="0"/>
                        </a:spcAft>
                      </a:pPr>
                      <a:r>
                        <a:rPr lang="ru-RU" sz="2000" b="1" dirty="0" smtClean="0">
                          <a:solidFill>
                            <a:schemeClr val="bg1"/>
                          </a:solidFill>
                          <a:effectLst/>
                          <a:latin typeface="+mn-lt"/>
                          <a:ea typeface="Times New Roman"/>
                        </a:rPr>
                        <a:t>11</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r>
                        <a:rPr lang="en-US" sz="2000" b="1" dirty="0" smtClean="0">
                          <a:solidFill>
                            <a:schemeClr val="tx1"/>
                          </a:solidFill>
                          <a:effectLst/>
                          <a:latin typeface="+mn-lt"/>
                          <a:ea typeface="Times New Roman"/>
                        </a:rPr>
                        <a:t>Other</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endParaRPr lang="ru-RU" sz="2000" b="1" dirty="0">
                        <a:solidFill>
                          <a:schemeClr val="tx1"/>
                        </a:solidFill>
                        <a:effectLst/>
                        <a:latin typeface="+mn-lt"/>
                        <a:ea typeface="Times New Roman"/>
                      </a:endParaRPr>
                    </a:p>
                  </a:txBody>
                  <a:tcPr marL="68580" marR="68580" marT="0" marB="0"/>
                </a:tc>
              </a:tr>
              <a:tr h="262088">
                <a:tc>
                  <a:txBody>
                    <a:bodyPr/>
                    <a:lstStyle/>
                    <a:p>
                      <a:pPr algn="ctr">
                        <a:spcAft>
                          <a:spcPts val="0"/>
                        </a:spcAft>
                      </a:pPr>
                      <a:r>
                        <a:rPr lang="ru-RU" sz="2000" b="1" dirty="0">
                          <a:solidFill>
                            <a:schemeClr val="bg1"/>
                          </a:solidFill>
                          <a:effectLst/>
                          <a:latin typeface="+mn-lt"/>
                        </a:rPr>
                        <a:t> </a:t>
                      </a:r>
                      <a:endParaRPr lang="ru-RU" sz="2000" b="1" dirty="0">
                        <a:solidFill>
                          <a:schemeClr val="bg1"/>
                        </a:solidFill>
                        <a:effectLst/>
                        <a:latin typeface="+mn-lt"/>
                        <a:ea typeface="Times New Roman"/>
                      </a:endParaRPr>
                    </a:p>
                  </a:txBody>
                  <a:tcPr marL="68580" marR="68580" marT="0" marB="0" anchor="ctr"/>
                </a:tc>
                <a:tc>
                  <a:txBody>
                    <a:bodyPr/>
                    <a:lstStyle/>
                    <a:p>
                      <a:pPr>
                        <a:spcAft>
                          <a:spcPts val="0"/>
                        </a:spcAft>
                      </a:pPr>
                      <a:endParaRPr lang="ru-RU" sz="2000" b="1" dirty="0" smtClean="0">
                        <a:solidFill>
                          <a:schemeClr val="tx1"/>
                        </a:solidFill>
                        <a:effectLst/>
                        <a:latin typeface="+mn-lt"/>
                      </a:endParaRPr>
                    </a:p>
                    <a:p>
                      <a:pPr>
                        <a:spcAft>
                          <a:spcPts val="0"/>
                        </a:spcAft>
                      </a:pPr>
                      <a:r>
                        <a:rPr lang="en-US" sz="2000" b="1" dirty="0" smtClean="0">
                          <a:solidFill>
                            <a:schemeClr val="tx1"/>
                          </a:solidFill>
                          <a:effectLst/>
                          <a:latin typeface="+mn-lt"/>
                        </a:rPr>
                        <a:t>Total:</a:t>
                      </a:r>
                      <a:endParaRPr lang="ru-RU" sz="2000" b="1" dirty="0">
                        <a:solidFill>
                          <a:schemeClr val="tx1"/>
                        </a:solidFill>
                        <a:effectLst/>
                        <a:latin typeface="+mn-lt"/>
                        <a:ea typeface="Times New Roman"/>
                      </a:endParaRPr>
                    </a:p>
                  </a:txBody>
                  <a:tcPr marL="68580" marR="68580" marT="0" marB="0"/>
                </a:tc>
                <a:tc>
                  <a:txBody>
                    <a:bodyPr/>
                    <a:lstStyle/>
                    <a:p>
                      <a:pPr algn="ctr">
                        <a:spcAft>
                          <a:spcPts val="0"/>
                        </a:spcAft>
                      </a:pPr>
                      <a:r>
                        <a:rPr lang="ru-RU"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c>
                  <a:txBody>
                    <a:bodyPr/>
                    <a:lstStyle/>
                    <a:p>
                      <a:pPr algn="just">
                        <a:spcAft>
                          <a:spcPts val="0"/>
                        </a:spcAft>
                      </a:pPr>
                      <a:r>
                        <a:rPr lang="kk-KZ" sz="2000" b="1" dirty="0">
                          <a:solidFill>
                            <a:schemeClr val="tx1"/>
                          </a:solidFill>
                          <a:effectLst/>
                          <a:latin typeface="+mn-lt"/>
                        </a:rPr>
                        <a:t> </a:t>
                      </a:r>
                      <a:endParaRPr lang="ru-RU" sz="2000" b="1" dirty="0">
                        <a:solidFill>
                          <a:schemeClr val="tx1"/>
                        </a:solidFill>
                        <a:effectLst/>
                        <a:latin typeface="+mn-lt"/>
                        <a:ea typeface="Times New Roman"/>
                      </a:endParaRPr>
                    </a:p>
                  </a:txBody>
                  <a:tcPr marL="68580" marR="68580" marT="0" marB="0"/>
                </a:tc>
              </a:tr>
            </a:tbl>
          </a:graphicData>
        </a:graphic>
      </p:graphicFrame>
      <p:sp>
        <p:nvSpPr>
          <p:cNvPr id="5" name="Заголовок 1"/>
          <p:cNvSpPr txBox="1">
            <a:spLocks/>
          </p:cNvSpPr>
          <p:nvPr/>
        </p:nvSpPr>
        <p:spPr>
          <a:xfrm>
            <a:off x="457200" y="274638"/>
            <a:ext cx="7620000" cy="850106"/>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fontAlgn="auto">
              <a:spcAft>
                <a:spcPts val="0"/>
              </a:spcAft>
            </a:pPr>
            <a:r>
              <a:rPr lang="en-US" sz="4200" b="1" dirty="0" smtClean="0">
                <a:latin typeface="+mn-lt"/>
              </a:rPr>
              <a:t>Project budget (by articles)</a:t>
            </a:r>
            <a:endParaRPr lang="ru-RU" sz="3200" b="1" dirty="0">
              <a:latin typeface="+mn-lt"/>
            </a:endParaRPr>
          </a:p>
        </p:txBody>
      </p:sp>
    </p:spTree>
    <p:extLst>
      <p:ext uri="{BB962C8B-B14F-4D97-AF65-F5344CB8AC3E}">
        <p14:creationId xmlns:p14="http://schemas.microsoft.com/office/powerpoint/2010/main" val="3648387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922114"/>
          </a:xfrm>
        </p:spPr>
        <p:txBody>
          <a:bodyPr/>
          <a:lstStyle/>
          <a:p>
            <a:r>
              <a:rPr lang="en-US" sz="4200" b="1" dirty="0" smtClean="0">
                <a:latin typeface="+mn-lt"/>
              </a:rPr>
              <a:t>Project Quality Management</a:t>
            </a:r>
            <a:endParaRPr lang="ru-RU" sz="4200" b="1" dirty="0">
              <a:latin typeface="+mn-lt"/>
            </a:endParaRPr>
          </a:p>
        </p:txBody>
      </p:sp>
      <p:pic>
        <p:nvPicPr>
          <p:cNvPr id="4102" name="Picture 6" descr="http://ais.badische-zeitung.de/piece/04/bf/20/e3/7963465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4534881"/>
            <a:ext cx="3227623" cy="1815538"/>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Screenshot_37.jpg"/>
          <p:cNvPicPr>
            <a:picLocks noChangeAspect="1"/>
          </p:cNvPicPr>
          <p:nvPr/>
        </p:nvPicPr>
        <p:blipFill>
          <a:blip r:embed="rId3"/>
          <a:stretch>
            <a:fillRect/>
          </a:stretch>
        </p:blipFill>
        <p:spPr>
          <a:xfrm>
            <a:off x="214282" y="1357298"/>
            <a:ext cx="8177618" cy="3143272"/>
          </a:xfrm>
          <a:prstGeom prst="rect">
            <a:avLst/>
          </a:prstGeom>
        </p:spPr>
      </p:pic>
    </p:spTree>
    <p:extLst>
      <p:ext uri="{BB962C8B-B14F-4D97-AF65-F5344CB8AC3E}">
        <p14:creationId xmlns:p14="http://schemas.microsoft.com/office/powerpoint/2010/main" val="2818088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Screenshot_38.jpg"/>
          <p:cNvPicPr>
            <a:picLocks noChangeAspect="1"/>
          </p:cNvPicPr>
          <p:nvPr/>
        </p:nvPicPr>
        <p:blipFill>
          <a:blip r:embed="rId2"/>
          <a:stretch>
            <a:fillRect/>
          </a:stretch>
        </p:blipFill>
        <p:spPr>
          <a:xfrm>
            <a:off x="1428728" y="928670"/>
            <a:ext cx="6296727" cy="4857784"/>
          </a:xfrm>
          <a:prstGeom prst="rect">
            <a:avLst/>
          </a:prstGeom>
        </p:spPr>
      </p:pic>
    </p:spTree>
    <p:extLst>
      <p:ext uri="{BB962C8B-B14F-4D97-AF65-F5344CB8AC3E}">
        <p14:creationId xmlns:p14="http://schemas.microsoft.com/office/powerpoint/2010/main" val="3859517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200" b="1" dirty="0" smtClean="0">
                <a:latin typeface="+mn-lt"/>
              </a:rPr>
              <a:t>Plan Quality</a:t>
            </a:r>
            <a:endParaRPr lang="ru-RU" sz="4200" b="1" dirty="0">
              <a:latin typeface="+mn-lt"/>
            </a:endParaRPr>
          </a:p>
        </p:txBody>
      </p:sp>
      <p:sp>
        <p:nvSpPr>
          <p:cNvPr id="3" name="Объект 2"/>
          <p:cNvSpPr>
            <a:spLocks noGrp="1"/>
          </p:cNvSpPr>
          <p:nvPr>
            <p:ph idx="1"/>
          </p:nvPr>
        </p:nvSpPr>
        <p:spPr>
          <a:xfrm>
            <a:off x="457200" y="1600200"/>
            <a:ext cx="7620000" cy="1180728"/>
          </a:xfrm>
        </p:spPr>
        <p:txBody>
          <a:bodyPr>
            <a:normAutofit/>
          </a:bodyPr>
          <a:lstStyle/>
          <a:p>
            <a:pPr marL="114300" indent="0">
              <a:buNone/>
            </a:pPr>
            <a:r>
              <a:rPr lang="en-US" sz="2800" dirty="0" smtClean="0"/>
              <a:t>- Determination of requirements and / or quality standards for the project and product</a:t>
            </a:r>
            <a:endParaRPr lang="ru-RU" sz="2800" dirty="0"/>
          </a:p>
        </p:txBody>
      </p:sp>
      <p:pic>
        <p:nvPicPr>
          <p:cNvPr id="6148" name="Picture 4" descr="http://fkconsultant.in/images/c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489" y="2636912"/>
            <a:ext cx="5341595" cy="383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7616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922114"/>
          </a:xfrm>
        </p:spPr>
        <p:txBody>
          <a:bodyPr/>
          <a:lstStyle/>
          <a:p>
            <a:r>
              <a:rPr lang="en-US" sz="4200" b="1" dirty="0" smtClean="0">
                <a:latin typeface="+mn-lt"/>
              </a:rPr>
              <a:t>Cost of quality</a:t>
            </a:r>
            <a:endParaRPr lang="ru-RU" sz="4200" b="1" dirty="0">
              <a:latin typeface="+mn-lt"/>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982730508"/>
              </p:ext>
            </p:extLst>
          </p:nvPr>
        </p:nvGraphicFramePr>
        <p:xfrm>
          <a:off x="467544" y="1412776"/>
          <a:ext cx="7620000" cy="2468880"/>
        </p:xfrm>
        <a:graphic>
          <a:graphicData uri="http://schemas.openxmlformats.org/drawingml/2006/table">
            <a:tbl>
              <a:tblPr firstRow="1" bandRow="1">
                <a:tableStyleId>{5C22544A-7EE6-4342-B048-85BDC9FD1C3A}</a:tableStyleId>
              </a:tblPr>
              <a:tblGrid>
                <a:gridCol w="3810000"/>
                <a:gridCol w="3810000"/>
              </a:tblGrid>
              <a:tr h="370840">
                <a:tc gridSpan="2">
                  <a:txBody>
                    <a:bodyPr/>
                    <a:lstStyle/>
                    <a:p>
                      <a:pPr algn="ctr"/>
                      <a:r>
                        <a:rPr lang="en-US" sz="2400" dirty="0" smtClean="0"/>
                        <a:t>Compliance Cost</a:t>
                      </a:r>
                      <a:endParaRPr lang="ru-RU" sz="2400" dirty="0"/>
                    </a:p>
                  </a:txBody>
                  <a:tcPr/>
                </a:tc>
                <a:tc hMerge="1">
                  <a:txBody>
                    <a:bodyPr/>
                    <a:lstStyle/>
                    <a:p>
                      <a:endParaRPr lang="ru-RU" dirty="0"/>
                    </a:p>
                  </a:txBody>
                  <a:tcPr/>
                </a:tc>
              </a:tr>
              <a:tr h="370840">
                <a:tc>
                  <a:txBody>
                    <a:bodyPr/>
                    <a:lstStyle/>
                    <a:p>
                      <a:pPr algn="ctr"/>
                      <a:r>
                        <a:rPr lang="en-US" sz="2000" dirty="0" smtClean="0"/>
                        <a:t>Cost of prevention (production of a quality product)</a:t>
                      </a:r>
                      <a:endParaRPr lang="ru-RU" sz="2000" dirty="0"/>
                    </a:p>
                  </a:txBody>
                  <a:tcPr/>
                </a:tc>
                <a:tc>
                  <a:txBody>
                    <a:bodyPr/>
                    <a:lstStyle/>
                    <a:p>
                      <a:pPr algn="ctr"/>
                      <a:r>
                        <a:rPr lang="en-US" sz="2000" dirty="0" smtClean="0"/>
                        <a:t>Cost of assessment (quality assessment)</a:t>
                      </a:r>
                      <a:endParaRPr lang="ru-RU" sz="2000" dirty="0"/>
                    </a:p>
                  </a:txBody>
                  <a:tcPr/>
                </a:tc>
              </a:tr>
              <a:tr h="370840">
                <a:tc>
                  <a:txBody>
                    <a:bodyPr/>
                    <a:lstStyle/>
                    <a:p>
                      <a:pPr marL="285750" indent="-285750">
                        <a:buFont typeface="Wingdings" panose="05000000000000000000" pitchFamily="2" charset="2"/>
                        <a:buChar char="ü"/>
                      </a:pPr>
                      <a:r>
                        <a:rPr lang="en-US" sz="2000" dirty="0" smtClean="0"/>
                        <a:t>Training</a:t>
                      </a:r>
                    </a:p>
                    <a:p>
                      <a:pPr marL="285750" indent="-285750">
                        <a:buFont typeface="Wingdings" panose="05000000000000000000" pitchFamily="2" charset="2"/>
                        <a:buChar char="ü"/>
                      </a:pPr>
                      <a:r>
                        <a:rPr lang="en-US" sz="2000" dirty="0" smtClean="0"/>
                        <a:t>Documenting processes</a:t>
                      </a:r>
                    </a:p>
                    <a:p>
                      <a:pPr marL="285750" indent="-285750">
                        <a:buFont typeface="Wingdings" panose="05000000000000000000" pitchFamily="2" charset="2"/>
                        <a:buChar char="ü"/>
                      </a:pPr>
                      <a:r>
                        <a:rPr lang="en-US" sz="2000" dirty="0" smtClean="0"/>
                        <a:t>Equipment</a:t>
                      </a:r>
                    </a:p>
                    <a:p>
                      <a:pPr marL="285750" indent="-285750">
                        <a:buFont typeface="Wingdings" panose="05000000000000000000" pitchFamily="2" charset="2"/>
                        <a:buChar char="ü"/>
                      </a:pPr>
                      <a:r>
                        <a:rPr lang="en-US" sz="2000" dirty="0" smtClean="0"/>
                        <a:t>Time to do it right</a:t>
                      </a:r>
                      <a:endParaRPr lang="ru-RU" sz="2000" dirty="0"/>
                    </a:p>
                  </a:txBody>
                  <a:tcPr/>
                </a:tc>
                <a:tc>
                  <a:txBody>
                    <a:bodyPr/>
                    <a:lstStyle/>
                    <a:p>
                      <a:pPr marL="285750" indent="-285750">
                        <a:buFont typeface="Wingdings" panose="05000000000000000000" pitchFamily="2" charset="2"/>
                        <a:buChar char="ü"/>
                      </a:pPr>
                      <a:r>
                        <a:rPr lang="en-US" sz="2000" dirty="0" smtClean="0"/>
                        <a:t>Testing</a:t>
                      </a:r>
                    </a:p>
                    <a:p>
                      <a:pPr marL="285750" indent="-285750">
                        <a:buFont typeface="Wingdings" panose="05000000000000000000" pitchFamily="2" charset="2"/>
                        <a:buChar char="ü"/>
                      </a:pPr>
                      <a:r>
                        <a:rPr lang="en-US" sz="2000" dirty="0" smtClean="0"/>
                        <a:t>Losses from destructive tests</a:t>
                      </a:r>
                    </a:p>
                    <a:p>
                      <a:pPr marL="285750" indent="-285750">
                        <a:buFont typeface="Wingdings" panose="05000000000000000000" pitchFamily="2" charset="2"/>
                        <a:buChar char="ü"/>
                      </a:pPr>
                      <a:r>
                        <a:rPr lang="en-US" sz="2000" dirty="0" smtClean="0"/>
                        <a:t>Inspections</a:t>
                      </a:r>
                      <a:endParaRPr lang="ru-RU" sz="2000" dirty="0"/>
                    </a:p>
                  </a:txBody>
                  <a:tcPr/>
                </a:tc>
              </a:tr>
            </a:tbl>
          </a:graphicData>
        </a:graphic>
      </p:graphicFrame>
      <p:pic>
        <p:nvPicPr>
          <p:cNvPr id="9218" name="Picture 2" descr="http://azginkarisik.com/images/560979226ec5b.jpg"/>
          <p:cNvPicPr>
            <a:picLocks noChangeAspect="1" noChangeArrowheads="1"/>
          </p:cNvPicPr>
          <p:nvPr/>
        </p:nvPicPr>
        <p:blipFill rotWithShape="1">
          <a:blip r:embed="rId2">
            <a:extLst>
              <a:ext uri="{28A0092B-C50C-407E-A947-70E740481C1C}">
                <a14:useLocalDpi xmlns:a14="http://schemas.microsoft.com/office/drawing/2010/main" val="0"/>
              </a:ext>
            </a:extLst>
          </a:blip>
          <a:srcRect t="13124" b="25824"/>
          <a:stretch/>
        </p:blipFill>
        <p:spPr bwMode="auto">
          <a:xfrm>
            <a:off x="3419872" y="4652101"/>
            <a:ext cx="4399770" cy="2014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246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7620000" cy="922114"/>
          </a:xfrm>
        </p:spPr>
        <p:txBody>
          <a:bodyPr/>
          <a:lstStyle/>
          <a:p>
            <a:r>
              <a:rPr lang="en-US" sz="4200" b="1" dirty="0" smtClean="0">
                <a:latin typeface="+mn-lt"/>
              </a:rPr>
              <a:t>Cost of quality</a:t>
            </a:r>
            <a:endParaRPr lang="ru-RU" sz="4200" b="1" dirty="0">
              <a:latin typeface="+mn-lt"/>
            </a:endParaRPr>
          </a:p>
        </p:txBody>
      </p:sp>
      <p:graphicFrame>
        <p:nvGraphicFramePr>
          <p:cNvPr id="5" name="Объект 3"/>
          <p:cNvGraphicFramePr>
            <a:graphicFrameLocks noGrp="1"/>
          </p:cNvGraphicFramePr>
          <p:nvPr>
            <p:ph idx="1"/>
            <p:extLst>
              <p:ext uri="{D42A27DB-BD31-4B8C-83A1-F6EECF244321}">
                <p14:modId xmlns:p14="http://schemas.microsoft.com/office/powerpoint/2010/main" val="1582766489"/>
              </p:ext>
            </p:extLst>
          </p:nvPr>
        </p:nvGraphicFramePr>
        <p:xfrm>
          <a:off x="539371" y="1268760"/>
          <a:ext cx="7620000" cy="2468880"/>
        </p:xfrm>
        <a:graphic>
          <a:graphicData uri="http://schemas.openxmlformats.org/drawingml/2006/table">
            <a:tbl>
              <a:tblPr firstRow="1" bandRow="1">
                <a:tableStyleId>{5C22544A-7EE6-4342-B048-85BDC9FD1C3A}</a:tableStyleId>
              </a:tblPr>
              <a:tblGrid>
                <a:gridCol w="3810000"/>
                <a:gridCol w="3810000"/>
              </a:tblGrid>
              <a:tr h="370840">
                <a:tc gridSpan="2">
                  <a:txBody>
                    <a:bodyPr/>
                    <a:lstStyle/>
                    <a:p>
                      <a:pPr algn="ctr"/>
                      <a:r>
                        <a:rPr lang="en-US" sz="2400" dirty="0" smtClean="0"/>
                        <a:t>Cost of nonconformity</a:t>
                      </a:r>
                      <a:endParaRPr lang="ru-RU" sz="2400" dirty="0"/>
                    </a:p>
                  </a:txBody>
                  <a:tcPr/>
                </a:tc>
                <a:tc hMerge="1">
                  <a:txBody>
                    <a:bodyPr/>
                    <a:lstStyle/>
                    <a:p>
                      <a:endParaRPr lang="ru-RU"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Internal costs resulting from defects (defects identified in the project)</a:t>
                      </a:r>
                      <a:endParaRPr lang="ru-RU" sz="2000" dirty="0"/>
                    </a:p>
                  </a:txBody>
                  <a:tcPr/>
                </a:tc>
                <a:tc>
                  <a:txBody>
                    <a:bodyPr/>
                    <a:lstStyle/>
                    <a:p>
                      <a:pPr algn="ctr"/>
                      <a:r>
                        <a:rPr lang="en-US" sz="2000" dirty="0" smtClean="0"/>
                        <a:t>External costs resulting from defects (defects identified by the customer)</a:t>
                      </a:r>
                      <a:endParaRPr lang="ru-RU" sz="2000" dirty="0"/>
                    </a:p>
                  </a:txBody>
                  <a:tcPr/>
                </a:tc>
              </a:tr>
              <a:tr h="370840">
                <a:tc>
                  <a:txBody>
                    <a:bodyPr/>
                    <a:lstStyle/>
                    <a:p>
                      <a:pPr marL="285750" indent="-285750">
                        <a:buFont typeface="Wingdings" panose="05000000000000000000" pitchFamily="2" charset="2"/>
                        <a:buChar char="ü"/>
                      </a:pPr>
                      <a:r>
                        <a:rPr lang="en-US" sz="2000" dirty="0" smtClean="0"/>
                        <a:t>Improvements</a:t>
                      </a:r>
                    </a:p>
                    <a:p>
                      <a:pPr marL="285750" indent="-285750">
                        <a:buFont typeface="Wingdings" panose="05000000000000000000" pitchFamily="2" charset="2"/>
                        <a:buChar char="ü"/>
                      </a:pPr>
                      <a:r>
                        <a:rPr lang="en-US" sz="2000" dirty="0" smtClean="0"/>
                        <a:t>Waste</a:t>
                      </a:r>
                      <a:endParaRPr lang="ru-RU" sz="2000" dirty="0"/>
                    </a:p>
                  </a:txBody>
                  <a:tcPr/>
                </a:tc>
                <a:tc>
                  <a:txBody>
                    <a:bodyPr/>
                    <a:lstStyle/>
                    <a:p>
                      <a:pPr marL="285750" indent="-285750">
                        <a:buFont typeface="Wingdings" panose="05000000000000000000" pitchFamily="2" charset="2"/>
                        <a:buChar char="ü"/>
                      </a:pPr>
                      <a:r>
                        <a:rPr lang="en-US" sz="2000" dirty="0" smtClean="0"/>
                        <a:t>Liabilities</a:t>
                      </a:r>
                    </a:p>
                    <a:p>
                      <a:pPr marL="285750" indent="-285750">
                        <a:buFont typeface="Wingdings" panose="05000000000000000000" pitchFamily="2" charset="2"/>
                        <a:buChar char="ü"/>
                      </a:pPr>
                      <a:r>
                        <a:rPr lang="en-US" sz="2000" dirty="0" smtClean="0"/>
                        <a:t>Warranty service</a:t>
                      </a:r>
                    </a:p>
                    <a:p>
                      <a:pPr marL="285750" indent="-285750">
                        <a:buFont typeface="Wingdings" panose="05000000000000000000" pitchFamily="2" charset="2"/>
                        <a:buChar char="ü"/>
                      </a:pPr>
                      <a:r>
                        <a:rPr lang="en-US" sz="2000" dirty="0" smtClean="0"/>
                        <a:t>Loss of profit</a:t>
                      </a:r>
                      <a:endParaRPr lang="ru-RU" sz="2000" dirty="0"/>
                    </a:p>
                  </a:txBody>
                  <a:tcPr/>
                </a:tc>
              </a:tr>
            </a:tbl>
          </a:graphicData>
        </a:graphic>
      </p:graphicFrame>
      <p:pic>
        <p:nvPicPr>
          <p:cNvPr id="10242" name="Picture 2" descr="http://latifundist.com/media/news/original/00/00/957/25625-9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294" y="4581128"/>
            <a:ext cx="2587751" cy="1828678"/>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descr="Screenshot_55.jpg"/>
          <p:cNvPicPr>
            <a:picLocks noChangeAspect="1"/>
          </p:cNvPicPr>
          <p:nvPr/>
        </p:nvPicPr>
        <p:blipFill>
          <a:blip r:embed="rId3"/>
          <a:stretch>
            <a:fillRect/>
          </a:stretch>
        </p:blipFill>
        <p:spPr>
          <a:xfrm>
            <a:off x="5000628" y="4357694"/>
            <a:ext cx="3176585" cy="2277552"/>
          </a:xfrm>
          <a:prstGeom prst="rect">
            <a:avLst/>
          </a:prstGeom>
        </p:spPr>
      </p:pic>
    </p:spTree>
    <p:extLst>
      <p:ext uri="{BB962C8B-B14F-4D97-AF65-F5344CB8AC3E}">
        <p14:creationId xmlns:p14="http://schemas.microsoft.com/office/powerpoint/2010/main" val="38580052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1570</TotalTime>
  <Words>280</Words>
  <Application>Microsoft Office PowerPoint</Application>
  <PresentationFormat>Экран (4:3)</PresentationFormat>
  <Paragraphs>90</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Соседство</vt:lpstr>
      <vt:lpstr>Презентация PowerPoint</vt:lpstr>
      <vt:lpstr>Project Cost Management</vt:lpstr>
      <vt:lpstr> Estimate Costs</vt:lpstr>
      <vt:lpstr>Презентация PowerPoint</vt:lpstr>
      <vt:lpstr>Презентация PowerPoint</vt:lpstr>
      <vt:lpstr>Презентация PowerPoint</vt:lpstr>
      <vt:lpstr>Презентация PowerPoint</vt:lpstr>
      <vt:lpstr>Project Budget (by operations)</vt:lpstr>
      <vt:lpstr>Презентация PowerPoint</vt:lpstr>
      <vt:lpstr>Project Quality Management</vt:lpstr>
      <vt:lpstr>Презентация PowerPoint</vt:lpstr>
      <vt:lpstr>Plan Quality</vt:lpstr>
      <vt:lpstr>Cost of quality</vt:lpstr>
      <vt:lpstr>Cost of quality</vt:lpstr>
    </vt:vector>
  </TitlesOfParts>
  <Company>УрГУ</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Инновационный менеджмент</dc:title>
  <dc:creator>Зенченко</dc:creator>
  <cp:lastModifiedBy>Alina</cp:lastModifiedBy>
  <cp:revision>163</cp:revision>
  <dcterms:created xsi:type="dcterms:W3CDTF">2007-11-15T08:43:14Z</dcterms:created>
  <dcterms:modified xsi:type="dcterms:W3CDTF">2021-11-10T03:38:36Z</dcterms:modified>
</cp:coreProperties>
</file>